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13716000" cx="24384000"/>
  <p:notesSz cx="6858000" cy="9144000"/>
  <p:embeddedFontLst>
    <p:embeddedFont>
      <p:font typeface="Montserrat SemiBold"/>
      <p:regular r:id="rId17"/>
      <p:bold r:id="rId18"/>
      <p:italic r:id="rId19"/>
      <p:boldItalic r:id="rId20"/>
    </p:embeddedFont>
    <p:embeddedFont>
      <p:font typeface="Raleway"/>
      <p:regular r:id="rId21"/>
      <p:bold r:id="rId22"/>
      <p:italic r:id="rId23"/>
      <p:boldItalic r:id="rId24"/>
    </p:embeddedFont>
    <p:embeddedFont>
      <p:font typeface="Proxima Nova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Helvetica Neue"/>
      <p:regular r:id="rId37"/>
      <p:bold r:id="rId38"/>
      <p:italic r:id="rId39"/>
      <p:boldItalic r:id="rId40"/>
    </p:embeddedFont>
    <p:embeddedFont>
      <p:font typeface="Montserrat ExtraBold"/>
      <p:bold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font" Target="fonts/MontserratSemiBold-boldItalic.fntdata"/><Relationship Id="rId42" Type="http://schemas.openxmlformats.org/officeDocument/2006/relationships/font" Target="fonts/MontserratExtraBold-boldItalic.fntdata"/><Relationship Id="rId41" Type="http://schemas.openxmlformats.org/officeDocument/2006/relationships/font" Target="fonts/MontserratExtraBold-bold.fntdata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1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10.xml"/><Relationship Id="rId36" Type="http://schemas.openxmlformats.org/officeDocument/2006/relationships/font" Target="fonts/MontserratMedium-boldItalic.fntdata"/><Relationship Id="rId17" Type="http://schemas.openxmlformats.org/officeDocument/2006/relationships/font" Target="fonts/MontserratSemiBold-regular.fntdata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2.xml"/><Relationship Id="rId38" Type="http://schemas.openxmlformats.org/officeDocument/2006/relationships/font" Target="fonts/HelveticaNeue-bold.fntdata"/><Relationship Id="rId19" Type="http://schemas.openxmlformats.org/officeDocument/2006/relationships/font" Target="fonts/MontserratSemiBold-italic.fntdata"/><Relationship Id="rId18" Type="http://schemas.openxmlformats.org/officeDocument/2006/relationships/font" Target="fonts/Montserrat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c83f42ec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9" name="Google Shape;79;g2bc83f42ec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bc83f42ece_0_6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0" name="Google Shape;210;g2bc83f42ece_0_6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adcd602af_0_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" name="Google Shape;224;g25adcd602af_0_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c83f42ece_0_6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5" name="Google Shape;235;g2bc83f42ece_0_6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cc9c68b1d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g2bcc9c68b1d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c83f42ece_0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6" name="Google Shape;116;g2bc83f42ece_0_2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c83f42ece_0_3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0" name="Google Shape;130;g2bc83f42ece_0_3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c83f42ece_0_3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6" name="Google Shape;146;g2bc83f42ece_0_3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cc9c68b1d_1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g2bcc9c68b1d_1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c83f42ece_0_5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0" name="Google Shape;180;g2bc83f42ece_0_5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c83f42ece_0_5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5" name="Google Shape;195;g2bc83f42ece_0_5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éclaration">
  <p:cSld name="Déclara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it important">
  <p:cSld name="Fait importa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4"/>
          <p:cNvSpPr/>
          <p:nvPr>
            <p:ph idx="4" type="pic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>
            <p:ph idx="2" type="pic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21_Title_big_card_black">
  <p:cSld name="CUSTOM_1_1_1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2794933" y="8027067"/>
            <a:ext cx="10924800" cy="28815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title"/>
          </p:nvPr>
        </p:nvSpPr>
        <p:spPr>
          <a:xfrm>
            <a:off x="2794933" y="2806333"/>
            <a:ext cx="10924800" cy="4952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100"/>
              <a:buFont typeface="Montserrat ExtraBold"/>
              <a:buNone/>
              <a:defRPr sz="101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black_card.png" id="75" name="Google Shape;7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246114" y="1353272"/>
            <a:ext cx="7833506" cy="1045123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22818090" y="12666269"/>
            <a:ext cx="1463100" cy="379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hoto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>
            <p:ph idx="2" type="pic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3" type="body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re titre et photo">
  <p:cSld name="Autre titre et phot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>
            <p:ph idx="2" type="pic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6" name="Google Shape;36;p7"/>
          <p:cNvSpPr/>
          <p:nvPr>
            <p:ph idx="3" type="pic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ement">
  <p:cSld name="Titre seulem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dre du jour">
  <p:cSld name="Ordre du jou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hyperlink" Target="https://www.chiark.greenend.org.uk/~sgtatham/putty/" TargetMode="External"/><Relationship Id="rId5" Type="http://schemas.openxmlformats.org/officeDocument/2006/relationships/hyperlink" Target="https://mobaxterm.mobatek.net/" TargetMode="External"/><Relationship Id="rId6" Type="http://schemas.openxmlformats.org/officeDocument/2006/relationships/hyperlink" Target="https://gnome-terminator.org/" TargetMode="External"/><Relationship Id="rId7" Type="http://schemas.openxmlformats.org/officeDocument/2006/relationships/hyperlink" Target="https://www.gnu.org/software/screen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hyperlink" Target="https://wildcodeschool.github.io/workshop-terminal/README-FR" TargetMode="External"/><Relationship Id="rId5" Type="http://schemas.openxmlformats.org/officeDocument/2006/relationships/hyperlink" Target="https://wildcodeschool.github.io/workshop-terminal/README-FR" TargetMode="External"/><Relationship Id="rId6" Type="http://schemas.openxmlformats.org/officeDocument/2006/relationships/hyperlink" Target="https://wildcodeschool.github.io/workshop-terminal/README-F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fr.wikipedia.org/wiki/Console_syst%C3%A8me" TargetMode="External"/><Relationship Id="rId9" Type="http://schemas.openxmlformats.org/officeDocument/2006/relationships/hyperlink" Target="https://commons.wikimedia.org/wiki/File:IBM_servers_and_KVM.jpg" TargetMode="External"/><Relationship Id="rId5" Type="http://schemas.openxmlformats.org/officeDocument/2006/relationships/hyperlink" Target="https://fr.wikipedia.org/wiki/Terminal_(informatique)" TargetMode="External"/><Relationship Id="rId6" Type="http://schemas.openxmlformats.org/officeDocument/2006/relationships/hyperlink" Target="https://fr.wikipedia.org/wiki/Commutateur_%C3%A9cran-clavier-souris" TargetMode="External"/><Relationship Id="rId7" Type="http://schemas.openxmlformats.org/officeDocument/2006/relationships/hyperlink" Target="https://reussirsonccna.fr/se-connecter-a-un-equipement-cisco-en-console/" TargetMode="External"/><Relationship Id="rId8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4.jpg"/><Relationship Id="rId7" Type="http://schemas.openxmlformats.org/officeDocument/2006/relationships/image" Target="../media/image6.jp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_yellow.png" id="81" name="Google Shape;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6887" y="-2593755"/>
            <a:ext cx="14969875" cy="109216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2933027" y="2977000"/>
            <a:ext cx="10786200" cy="30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9600">
                <a:latin typeface="Montserrat ExtraBold"/>
                <a:ea typeface="Montserrat ExtraBold"/>
                <a:cs typeface="Montserrat ExtraBold"/>
                <a:sym typeface="Montserrat ExtraBold"/>
              </a:rPr>
              <a:t>Les outils de l’administrateur</a:t>
            </a:r>
            <a:endParaRPr sz="9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3" name="Google Shape;83;p18"/>
          <p:cNvSpPr txBox="1"/>
          <p:nvPr/>
        </p:nvSpPr>
        <p:spPr>
          <a:xfrm>
            <a:off x="2933025" y="6529650"/>
            <a:ext cx="145503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en-US" sz="3600">
                <a:solidFill>
                  <a:srgbClr val="15213F"/>
                </a:solidFill>
                <a:latin typeface="Montserrat"/>
                <a:ea typeface="Montserrat"/>
                <a:cs typeface="Montserrat"/>
                <a:sym typeface="Montserrat"/>
              </a:rPr>
              <a:t>Les éléments de base</a:t>
            </a:r>
            <a:endParaRPr sz="3600">
              <a:solidFill>
                <a:srgbClr val="1521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12" name="Google Shape;2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27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4" name="Google Shape;214;p27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 boite à outil de l’admin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949225" y="4632400"/>
            <a:ext cx="41838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Quelques exemples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16" name="Google Shape;216;p27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17" name="Google Shape;217;p27"/>
          <p:cNvSpPr txBox="1"/>
          <p:nvPr/>
        </p:nvSpPr>
        <p:spPr>
          <a:xfrm>
            <a:off x="733602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116941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 logiciels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5256300" y="3482525"/>
            <a:ext cx="17714100" cy="63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 terminal (xterm,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puTTY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MobaXterm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terminator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screen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…)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 client SSH (openssh, puTTY…)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Un navigateur web (firefox, chromium…)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Des outils réseaux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Beaucoup, beaucoup d'outils en ligne de commande !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2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1306238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226" name="Google Shape;22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8"/>
          <p:cNvCxnSpPr/>
          <p:nvPr/>
        </p:nvCxnSpPr>
        <p:spPr>
          <a:xfrm>
            <a:off x="3728230" y="5315401"/>
            <a:ext cx="2423100" cy="0"/>
          </a:xfrm>
          <a:prstGeom prst="straightConnector1">
            <a:avLst/>
          </a:prstGeom>
          <a:noFill/>
          <a:ln cap="flat" cmpd="sng" w="25400">
            <a:solidFill>
              <a:srgbClr val="000000">
                <a:alpha val="50199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28" name="Google Shape;228;p28"/>
          <p:cNvSpPr txBox="1"/>
          <p:nvPr/>
        </p:nvSpPr>
        <p:spPr>
          <a:xfrm>
            <a:off x="3756196" y="4208112"/>
            <a:ext cx="45927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i="0" lang="en-US" sz="5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MERCI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3756200" y="5550600"/>
            <a:ext cx="70902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pour votre participation.</a:t>
            </a:r>
            <a:br>
              <a:rPr lang="en-US" sz="5000"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C’est à vous maintenant.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Des questions ? 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Proxima Nova"/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Des remarques ?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2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6575" y="5315400"/>
            <a:ext cx="6625338" cy="483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8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_yellow.png" id="237" name="Google Shape;23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6887" y="-2593755"/>
            <a:ext cx="14969875" cy="1092160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 txBox="1"/>
          <p:nvPr/>
        </p:nvSpPr>
        <p:spPr>
          <a:xfrm>
            <a:off x="1945775" y="3389550"/>
            <a:ext cx="16871100" cy="6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7200">
                <a:latin typeface="Montserrat ExtraBold"/>
                <a:ea typeface="Montserrat ExtraBold"/>
                <a:cs typeface="Montserrat ExtraBold"/>
                <a:sym typeface="Montserrat ExtraBold"/>
              </a:rPr>
              <a:t>Atelier</a:t>
            </a:r>
            <a:r>
              <a:rPr lang="en-US" sz="6000" u="sng">
                <a:solidFill>
                  <a:schemeClr val="hlink"/>
                </a:solidFill>
                <a:latin typeface="Montserrat ExtraBold"/>
                <a:ea typeface="Montserrat ExtraBold"/>
                <a:cs typeface="Montserrat ExtraBold"/>
                <a:sym typeface="Montserrat ExtraBold"/>
                <a:hlinkClick r:id="rId4"/>
              </a:rPr>
              <a:t>http</a:t>
            </a:r>
            <a:endParaRPr sz="6000">
              <a:uFill>
                <a:noFill/>
              </a:uFill>
              <a:latin typeface="Montserrat ExtraBold"/>
              <a:ea typeface="Montserrat ExtraBold"/>
              <a:cs typeface="Montserrat ExtraBold"/>
              <a:sym typeface="Montserrat ExtraBold"/>
              <a:hlinkClick r:id="rId5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6000" u="sng">
                <a:solidFill>
                  <a:schemeClr val="hlink"/>
                </a:solidFill>
                <a:latin typeface="Montserrat ExtraBold"/>
                <a:ea typeface="Montserrat ExtraBold"/>
                <a:cs typeface="Montserrat ExtraBold"/>
                <a:sym typeface="Montserrat ExtraBold"/>
                <a:hlinkClick r:id="rId6"/>
              </a:rPr>
              <a:t>s://wildcodeschool.github.io/workshop-terminal/README-FR</a:t>
            </a:r>
            <a:endParaRPr sz="60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t/>
            </a:r>
            <a:endParaRPr sz="6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9" name="Google Shape;239;p2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89" name="Google Shape;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9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1" name="Google Shape;91;p19"/>
          <p:cNvSpPr txBox="1"/>
          <p:nvPr/>
        </p:nvSpPr>
        <p:spPr>
          <a:xfrm>
            <a:off x="946900" y="2610425"/>
            <a:ext cx="1022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Sommaire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quoi s'agit-il ?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93" name="Google Shape;93;p19"/>
          <p:cNvGrpSpPr/>
          <p:nvPr/>
        </p:nvGrpSpPr>
        <p:grpSpPr>
          <a:xfrm>
            <a:off x="4269994" y="7918801"/>
            <a:ext cx="13130853" cy="1149300"/>
            <a:chOff x="4269994" y="8021650"/>
            <a:chExt cx="13130853" cy="1149300"/>
          </a:xfrm>
        </p:grpSpPr>
        <p:sp>
          <p:nvSpPr>
            <p:cNvPr id="94" name="Google Shape;94;p19"/>
            <p:cNvSpPr txBox="1"/>
            <p:nvPr/>
          </p:nvSpPr>
          <p:spPr>
            <a:xfrm>
              <a:off x="4269994" y="8021650"/>
              <a:ext cx="1573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en-US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02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95" name="Google Shape;95;p19"/>
            <p:cNvSpPr txBox="1"/>
            <p:nvPr/>
          </p:nvSpPr>
          <p:spPr>
            <a:xfrm>
              <a:off x="6983047" y="8160250"/>
              <a:ext cx="104178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Des logiciels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6" name="Google Shape;96;p19"/>
          <p:cNvGrpSpPr/>
          <p:nvPr/>
        </p:nvGrpSpPr>
        <p:grpSpPr>
          <a:xfrm>
            <a:off x="4270114" y="6149550"/>
            <a:ext cx="15835087" cy="1149300"/>
            <a:chOff x="4269994" y="6149551"/>
            <a:chExt cx="15105492" cy="1149300"/>
          </a:xfrm>
        </p:grpSpPr>
        <p:sp>
          <p:nvSpPr>
            <p:cNvPr id="97" name="Google Shape;97;p19"/>
            <p:cNvSpPr txBox="1"/>
            <p:nvPr/>
          </p:nvSpPr>
          <p:spPr>
            <a:xfrm>
              <a:off x="4269994" y="6149551"/>
              <a:ext cx="11958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146B"/>
                </a:buClr>
                <a:buSzPts val="6800"/>
                <a:buFont typeface="Arial"/>
                <a:buNone/>
              </a:pPr>
              <a:r>
                <a:rPr i="0" lang="en-US" sz="6800" u="none" cap="none" strike="noStrike">
                  <a:solidFill>
                    <a:srgbClr val="46ECA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01</a:t>
              </a:r>
              <a:endParaRPr>
                <a:solidFill>
                  <a:srgbClr val="46ECA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98" name="Google Shape;98;p19"/>
            <p:cNvSpPr txBox="1"/>
            <p:nvPr/>
          </p:nvSpPr>
          <p:spPr>
            <a:xfrm>
              <a:off x="6849586" y="6288151"/>
              <a:ext cx="125259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5000">
                  <a:solidFill>
                    <a:srgbClr val="1D1D1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Ordinateur</a:t>
              </a:r>
              <a:endParaRPr sz="5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cxnSp>
        <p:nvCxnSpPr>
          <p:cNvPr id="99" name="Google Shape;99;p19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105" name="Google Shape;10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20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07" name="Google Shape;107;p20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3239700" y="307590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Ordinateur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733602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116941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 logiciels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87042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97474" y="4486275"/>
            <a:ext cx="6521825" cy="68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18" name="Google Shape;11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21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20" name="Google Shape;120;p21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Différents types d’ordinateurs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Différents usages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2" name="Google Shape;122;p21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23" name="Google Shape;123;p21"/>
          <p:cNvSpPr txBox="1"/>
          <p:nvPr/>
        </p:nvSpPr>
        <p:spPr>
          <a:xfrm>
            <a:off x="733602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116941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 logiciels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87042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923525" y="3872550"/>
            <a:ext cx="18529200" cy="9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Postes clients (ordinateur de bureau - laptop - smartphone)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Équipés clavier - écran - souris (ou écran tactile)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Installés dans l'espace de travail - portable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1 utilisateur simultané - allumés au besoin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Serveurs / Équipements réseaux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Allumés en permanence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Utilisés par plusieurs utilisateurs simultanément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Regroupés dans un local dédié sur un site voir distant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Rarement équipé clavier - écran - souris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32" name="Google Shape;1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2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34" name="Google Shape;134;p22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Administrer un serveur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Quelle interface ?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6" name="Google Shape;136;p22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37" name="Google Shape;137;p22"/>
          <p:cNvSpPr txBox="1"/>
          <p:nvPr/>
        </p:nvSpPr>
        <p:spPr>
          <a:xfrm>
            <a:off x="733602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116941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 logiciels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87042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4604850" y="4283100"/>
            <a:ext cx="10367700" cy="9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Historiquement, l'accès à la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console système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se faisait via un 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terminal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Aujourd'hui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Switch KVM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Émulateur de terminal et connexion directe, en RJ45 ou en USB (</a:t>
            </a:r>
            <a:r>
              <a:rPr lang="en-US" sz="5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une petite doc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).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Console réseau via SSH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Interface web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=&gt; Ordinateur portable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95525" y="2610425"/>
            <a:ext cx="7587675" cy="1008605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15795000" y="12818050"/>
            <a:ext cx="788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aleway"/>
                <a:ea typeface="Raleway"/>
                <a:cs typeface="Raleway"/>
                <a:sym typeface="Raleway"/>
              </a:rPr>
              <a:t>Photo : David Martín :: Suki_ :: sur </a:t>
            </a:r>
            <a:r>
              <a:rPr lang="en-US" sz="2400" u="sng">
                <a:solidFill>
                  <a:srgbClr val="4FC3F7"/>
                </a:solidFill>
                <a:latin typeface="Raleway"/>
                <a:ea typeface="Raleway"/>
                <a:cs typeface="Raleway"/>
                <a:sym typeface="Raleway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wikimedia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3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0" name="Google Shape;150;p23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Un choix de systèmes d’exploitation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949225" y="4632400"/>
            <a:ext cx="3506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Une histoire d’habitude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2" name="Google Shape;152;p23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53" name="Google Shape;153;p23"/>
          <p:cNvSpPr txBox="1"/>
          <p:nvPr/>
        </p:nvSpPr>
        <p:spPr>
          <a:xfrm>
            <a:off x="733602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116941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 logiciels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870423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8491" y="4062288"/>
            <a:ext cx="3475269" cy="404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8225" y="4443039"/>
            <a:ext cx="6963727" cy="46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7805" y="9781367"/>
            <a:ext cx="3749177" cy="288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80600" y="9638827"/>
            <a:ext cx="2805885" cy="316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411945" y="10017320"/>
            <a:ext cx="2614461" cy="230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100912" y="10017317"/>
            <a:ext cx="5408262" cy="240903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/>
        </p:nvSpPr>
        <p:spPr>
          <a:xfrm>
            <a:off x="18517025" y="8460550"/>
            <a:ext cx="2998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MS Windows</a:t>
            </a:r>
            <a:endParaRPr sz="36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920764" y="-2786586"/>
            <a:ext cx="27386279" cy="19985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_card.png" id="169" name="Google Shape;16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4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71" name="Google Shape;171;p24"/>
          <p:cNvSpPr txBox="1"/>
          <p:nvPr/>
        </p:nvSpPr>
        <p:spPr>
          <a:xfrm>
            <a:off x="4269994" y="6597050"/>
            <a:ext cx="1195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6800"/>
              <a:buFont typeface="Arial"/>
              <a:buNone/>
            </a:pPr>
            <a:r>
              <a:t/>
            </a:r>
            <a:endParaRPr>
              <a:solidFill>
                <a:srgbClr val="46ECA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3239700" y="3075900"/>
            <a:ext cx="17904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 logiciels</a:t>
            </a:r>
            <a:endParaRPr sz="100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733602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116941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 logiciels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1306238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6625" y="5524500"/>
            <a:ext cx="8311000" cy="4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82" name="Google Shape;18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5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4" name="Google Shape;184;p25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Command-Line Interpreter - shell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949225" y="4632400"/>
            <a:ext cx="3506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 direct avec l’OS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86" name="Google Shape;186;p25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87" name="Google Shape;187;p25"/>
          <p:cNvSpPr txBox="1"/>
          <p:nvPr/>
        </p:nvSpPr>
        <p:spPr>
          <a:xfrm>
            <a:off x="733602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116941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 logiciels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5160475" y="3621413"/>
            <a:ext cx="10367700" cy="9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Communiquer avec l’OS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sans interface graphique.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Avantages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Rapidité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Faible consommation ressources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Très efficace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Inconvénients :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Font typeface="Proxima Nova"/>
              <a:buChar char="-"/>
            </a:pP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Peu intuitif de prime abord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2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25"/>
          <p:cNvSpPr/>
          <p:nvPr/>
        </p:nvSpPr>
        <p:spPr>
          <a:xfrm>
            <a:off x="1306238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 rotWithShape="1">
          <a:blip r:embed="rId4">
            <a:alphaModFix/>
          </a:blip>
          <a:srcRect b="12147" l="6745" r="7542" t="7826"/>
          <a:stretch/>
        </p:blipFill>
        <p:spPr>
          <a:xfrm>
            <a:off x="15528175" y="5570675"/>
            <a:ext cx="8141625" cy="538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_card.png" id="197" name="Google Shape;19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0" y="550970"/>
            <a:ext cx="1202682" cy="1604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6"/>
          <p:cNvCxnSpPr/>
          <p:nvPr/>
        </p:nvCxnSpPr>
        <p:spPr>
          <a:xfrm>
            <a:off x="991952" y="3760340"/>
            <a:ext cx="3612900" cy="0"/>
          </a:xfrm>
          <a:prstGeom prst="straightConnector1">
            <a:avLst/>
          </a:prstGeom>
          <a:noFill/>
          <a:ln cap="flat" cmpd="sng" w="25400">
            <a:solidFill>
              <a:srgbClr val="1D1D1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99" name="Google Shape;199;p26"/>
          <p:cNvSpPr txBox="1"/>
          <p:nvPr/>
        </p:nvSpPr>
        <p:spPr>
          <a:xfrm>
            <a:off x="946900" y="2610425"/>
            <a:ext cx="13371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Editeurs de texte CLI</a:t>
            </a:r>
            <a:endParaRPr>
              <a:solidFill>
                <a:srgbClr val="1D1D1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949225" y="4632400"/>
            <a:ext cx="4239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D1D1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Une interface texte</a:t>
            </a:r>
            <a:endParaRPr>
              <a:solidFill>
                <a:srgbClr val="1D1D1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01" name="Google Shape;201;p26"/>
          <p:cNvCxnSpPr/>
          <p:nvPr/>
        </p:nvCxnSpPr>
        <p:spPr>
          <a:xfrm>
            <a:off x="1901106" y="1353253"/>
            <a:ext cx="210693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70200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02" name="Google Shape;202;p26"/>
          <p:cNvSpPr txBox="1"/>
          <p:nvPr/>
        </p:nvSpPr>
        <p:spPr>
          <a:xfrm>
            <a:off x="733602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Ordinateur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11694175" y="735775"/>
            <a:ext cx="3834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1D1D1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 logiciels</a:t>
            </a:r>
            <a:endParaRPr sz="2400">
              <a:solidFill>
                <a:srgbClr val="1D1D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5310350" y="2693788"/>
            <a:ext cx="17820600" cy="44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Création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et </a:t>
            </a:r>
            <a:r>
              <a:rPr b="1" lang="en-US" sz="5000">
                <a:latin typeface="Proxima Nova"/>
                <a:ea typeface="Proxima Nova"/>
                <a:cs typeface="Proxima Nova"/>
                <a:sym typeface="Proxima Nova"/>
              </a:rPr>
              <a:t>Édition</a:t>
            </a:r>
            <a:r>
              <a:rPr lang="en-US" sz="5000">
                <a:latin typeface="Proxima Nova"/>
                <a:ea typeface="Proxima Nova"/>
                <a:cs typeface="Proxima Nova"/>
                <a:sym typeface="Proxima Nova"/>
              </a:rPr>
              <a:t> de fichier en ligne de commande.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2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13062383" y="1321503"/>
            <a:ext cx="1097604" cy="6350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063" y="6712675"/>
            <a:ext cx="18606226" cy="41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